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9" r:id="rId2"/>
    <p:sldId id="271" r:id="rId3"/>
    <p:sldId id="260" r:id="rId4"/>
    <p:sldId id="273" r:id="rId5"/>
    <p:sldId id="291" r:id="rId6"/>
    <p:sldId id="29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100700"/>
    <a:srgbClr val="D5F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75" d="100"/>
          <a:sy n="75" d="100"/>
        </p:scale>
        <p:origin x="-124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25/02/19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25/02/19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7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25/02/19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6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25/02/19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3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25/02/19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0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25/02/19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8705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25/02/19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2263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25/02/19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9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25/02/19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9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25/02/19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81970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25/02/19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25/02/19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1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1680">
              <a:schemeClr val="accent6">
                <a:lumMod val="75000"/>
              </a:schemeClr>
            </a:gs>
            <a:gs pos="86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9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53" y="-2949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75" y="-295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64" y="139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42" y="-2915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31" y="-3359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3649" y="523649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0132" y="53232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5106" y="195596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0163" y="194130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11250" y="3388271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5335" y="338827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5338" y="479361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11250" y="4830155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5334" y="5946391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5107" y="5949338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700931" y="1915352"/>
            <a:ext cx="5975749" cy="110439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-257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ИСКРЫ ИЗ ЧУВАЛА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1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" y="6470042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86" y="648020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48819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41" y="6470041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89" y="648819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13" y="647004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97" y="648819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77721" y="561878"/>
            <a:ext cx="8141461" cy="461665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МБОУ «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Аганская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 СОШ» дошкольные группы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14279" y="1023544"/>
            <a:ext cx="51426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Программа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75" y="3059572"/>
            <a:ext cx="2315311" cy="3410468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" y="1772816"/>
            <a:ext cx="2960163" cy="3242081"/>
          </a:xfrm>
          <a:prstGeom prst="rect">
            <a:avLst/>
          </a:prstGeom>
          <a:scene3d>
            <a:camera prst="orthographicFront">
              <a:rot lat="21599992" lon="0" rev="1500000"/>
            </a:camera>
            <a:lightRig rig="threePt" dir="t"/>
          </a:scene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26" y="3229206"/>
            <a:ext cx="3054040" cy="2923735"/>
          </a:xfrm>
          <a:prstGeom prst="rect">
            <a:avLst/>
          </a:prstGeom>
          <a:scene3d>
            <a:camera prst="orthographicFront">
              <a:rot lat="0" lon="0" rev="20399999"/>
            </a:camera>
            <a:lightRig rig="threePt" dir="t"/>
          </a:scene3d>
        </p:spPr>
      </p:pic>
      <p:sp>
        <p:nvSpPr>
          <p:cNvPr id="31" name="TextBox 30"/>
          <p:cNvSpPr txBox="1"/>
          <p:nvPr/>
        </p:nvSpPr>
        <p:spPr>
          <a:xfrm>
            <a:off x="579586" y="5135067"/>
            <a:ext cx="2747205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Выполнила: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Худякова Е.В.,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оспитатель 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5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" y="6466352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98" y="648064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87" y="6466351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87" y="647298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49303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68" y="6466349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09" y="649303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" y="867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68" y="-10652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86" y="867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97" y="15895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48" y="-459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08" y="-459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73" y="-4598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t="9445" r="13330"/>
          <a:stretch/>
        </p:blipFill>
        <p:spPr>
          <a:xfrm>
            <a:off x="72622" y="759374"/>
            <a:ext cx="3347250" cy="5177212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622542" y="374361"/>
            <a:ext cx="5341947" cy="5262979"/>
          </a:xfrm>
          <a:prstGeom prst="rect">
            <a:avLst/>
          </a:prstGeom>
          <a:noFill/>
          <a:effectLst>
            <a:glow>
              <a:schemeClr val="accent1">
                <a:alpha val="46000"/>
              </a:schemeClr>
            </a:glow>
            <a:outerShdw blurRad="50800" dist="50800" dir="606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6">
                <a:lumMod val="75000"/>
              </a:schemeClr>
            </a:extrusionClr>
          </a:sp3d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Целью программы </a:t>
            </a:r>
            <a:r>
              <a:rPr lang="ru-RU" sz="2400" dirty="0"/>
              <a:t>является развитие социального интеллекта, эмоциональной отзывчивости средствами приобщения к историческому, географическому, природно-экологическому своеобразию родного края. Приобщение дошкольников к культуре коренных народов севера в процессе социально-личностного, познавательно-речевого, художественно-эстетического, физического развития.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22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67744" y="483041"/>
            <a:ext cx="4876329" cy="3723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" y="6466352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98" y="648064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87" y="6466351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87" y="647298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49303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68" y="6466349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09" y="649303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" y="867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68" y="-10652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86" y="867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97" y="15895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48" y="-4596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08" y="-4597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73" y="-4598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980728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/>
              <a:t>1. Формировать </a:t>
            </a:r>
            <a:r>
              <a:rPr lang="ru-RU" sz="2000" dirty="0"/>
              <a:t>интерес и позитивные установки к различным социокультурным ценностям народов севера (культуре коренных жителей: традиции, праздники, быт);</a:t>
            </a:r>
          </a:p>
          <a:p>
            <a:pPr lvl="0" algn="just"/>
            <a:r>
              <a:rPr lang="ru-RU" sz="2000" dirty="0" smtClean="0"/>
              <a:t>2. Формировать познавательные действия, становления сознания о родном крае, богатстве и красоте его природы; элементарных географических представлений.</a:t>
            </a:r>
            <a:endParaRPr lang="ru-RU" sz="2000" dirty="0"/>
          </a:p>
          <a:p>
            <a:pPr lvl="0" algn="just"/>
            <a:r>
              <a:rPr lang="ru-RU" sz="2000" dirty="0" smtClean="0"/>
              <a:t>3. Развивать </a:t>
            </a:r>
            <a:r>
              <a:rPr lang="ru-RU" sz="2000" dirty="0"/>
              <a:t>предпосылки ценностно-смыслового восприятия и понимания произведений искусства местных авторов, художников и народных промыслов.</a:t>
            </a:r>
          </a:p>
          <a:p>
            <a:pPr lvl="0" algn="just"/>
            <a:r>
              <a:rPr lang="ru-RU" sz="2000" dirty="0"/>
              <a:t> </a:t>
            </a:r>
            <a:r>
              <a:rPr lang="ru-RU" sz="2000" dirty="0" smtClean="0"/>
              <a:t>4. Способствовать </a:t>
            </a:r>
            <a:r>
              <a:rPr lang="ru-RU" sz="2000" dirty="0"/>
              <a:t>эмоционально-ценностному отношению к малой родине, достопримечательностям. </a:t>
            </a:r>
          </a:p>
          <a:p>
            <a:pPr lvl="0" algn="just"/>
            <a:r>
              <a:rPr lang="ru-RU" sz="2000" dirty="0" smtClean="0"/>
              <a:t>5. Воспитывать </a:t>
            </a:r>
            <a:r>
              <a:rPr lang="ru-RU" sz="2000" dirty="0"/>
              <a:t>нравственно-патриотические чувства к родному краю, малой родине. Привлекать к участию празднования национальных праздников.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09" y="5096972"/>
            <a:ext cx="1270318" cy="1252550"/>
          </a:xfrm>
          <a:prstGeom prst="plaqu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8" y="5206688"/>
            <a:ext cx="1158102" cy="1259663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52" y="5226739"/>
            <a:ext cx="1717006" cy="1266298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9856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95">
              <a:schemeClr val="accent6">
                <a:lumMod val="0"/>
                <a:lumOff val="100000"/>
              </a:schemeClr>
            </a:gs>
            <a:gs pos="8084">
              <a:schemeClr val="accent6">
                <a:lumMod val="0"/>
                <a:lumOff val="100000"/>
              </a:schemeClr>
            </a:gs>
            <a:gs pos="30000">
              <a:srgbClr val="A3CA89"/>
            </a:gs>
            <a:gs pos="47000">
              <a:srgbClr val="B8D6A3"/>
            </a:gs>
            <a:gs pos="59000">
              <a:schemeClr val="accent6">
                <a:lumMod val="0"/>
                <a:lumOff val="100000"/>
              </a:schemeClr>
            </a:gs>
            <a:gs pos="14000">
              <a:schemeClr val="accent6">
                <a:lumMod val="0"/>
                <a:lumOff val="100000"/>
              </a:schemeClr>
            </a:gs>
            <a:gs pos="82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3" y="24607"/>
            <a:ext cx="6157512" cy="7446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  </a:t>
            </a:r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реализуется </a:t>
            </a:r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по   следующим   направлениям</a:t>
            </a:r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::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" name="Picture 2" descr="http://ethno-ornament.ru/wp-content/uploads/wppa/thumbs/175.jpg?ver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733" y="0"/>
            <a:ext cx="1274687" cy="1057661"/>
          </a:xfrm>
          <a:prstGeom prst="ellipse">
            <a:avLst/>
          </a:prstGeom>
          <a:noFill/>
          <a:scene3d>
            <a:camera prst="orthographicFront">
              <a:rot lat="0" lon="600000" rev="191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077577"/>
            <a:ext cx="9225731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1.Природно-климатические особенности родного края</a:t>
            </a:r>
          </a:p>
          <a:p>
            <a:pPr algn="just"/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just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 Национально культурные и исторические особенности </a:t>
            </a:r>
          </a:p>
          <a:p>
            <a:pPr algn="just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родного края</a:t>
            </a:r>
          </a:p>
          <a:p>
            <a:pPr algn="just"/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just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3.Ценностно-смысловая взаимосвязь поколений</a:t>
            </a:r>
          </a:p>
          <a:p>
            <a:pPr algn="just"/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just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 Символика края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7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95">
              <a:schemeClr val="accent6">
                <a:lumMod val="0"/>
                <a:lumOff val="100000"/>
              </a:schemeClr>
            </a:gs>
            <a:gs pos="8084">
              <a:schemeClr val="accent6">
                <a:lumMod val="0"/>
                <a:lumOff val="100000"/>
              </a:schemeClr>
            </a:gs>
            <a:gs pos="30000">
              <a:srgbClr val="A3CA89"/>
            </a:gs>
            <a:gs pos="47000">
              <a:srgbClr val="B8D6A3"/>
            </a:gs>
            <a:gs pos="59000">
              <a:schemeClr val="accent6">
                <a:lumMod val="0"/>
                <a:lumOff val="100000"/>
              </a:schemeClr>
            </a:gs>
            <a:gs pos="14000">
              <a:schemeClr val="accent6">
                <a:lumMod val="0"/>
                <a:lumOff val="100000"/>
              </a:schemeClr>
            </a:gs>
            <a:gs pos="82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ethno-ornament.ru/wp-content/uploads/wppa/thumbs/175.jpg?ver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733" y="0"/>
            <a:ext cx="1274687" cy="1057661"/>
          </a:xfrm>
          <a:prstGeom prst="ellipse">
            <a:avLst/>
          </a:prstGeom>
          <a:noFill/>
          <a:scene3d>
            <a:camera prst="orthographicFront">
              <a:rot lat="0" lon="600000" rev="191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4372" y="116632"/>
            <a:ext cx="60981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Тематическое планирование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Состоит из следующих разделов: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107469"/>
            <a:ext cx="558031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Детский сад</a:t>
            </a:r>
          </a:p>
          <a:p>
            <a:pPr marL="342900" indent="-342900">
              <a:buAutoNum type="arabicPeriod"/>
            </a:pPr>
            <a:r>
              <a:rPr lang="ru-RU" dirty="0" smtClean="0"/>
              <a:t>Осень. Изменения в природе.</a:t>
            </a:r>
          </a:p>
          <a:p>
            <a:pPr marL="342900" indent="-342900">
              <a:buAutoNum type="arabicPeriod"/>
            </a:pPr>
            <a:r>
              <a:rPr lang="ru-RU" dirty="0" smtClean="0"/>
              <a:t>Мир растений</a:t>
            </a:r>
          </a:p>
          <a:p>
            <a:pPr marL="342900" indent="-342900">
              <a:buAutoNum type="arabicPeriod"/>
            </a:pPr>
            <a:r>
              <a:rPr lang="ru-RU" dirty="0" smtClean="0"/>
              <a:t>Птицы</a:t>
            </a:r>
          </a:p>
          <a:p>
            <a:pPr marL="342900" indent="-342900">
              <a:buAutoNum type="arabicPeriod"/>
            </a:pPr>
            <a:r>
              <a:rPr lang="ru-RU" dirty="0" smtClean="0"/>
              <a:t>Дикие животные</a:t>
            </a:r>
          </a:p>
          <a:p>
            <a:pPr marL="342900" indent="-342900">
              <a:buAutoNum type="arabicPeriod"/>
            </a:pPr>
            <a:r>
              <a:rPr lang="ru-RU" dirty="0" smtClean="0"/>
              <a:t>Культура и традиции</a:t>
            </a:r>
          </a:p>
          <a:p>
            <a:pPr marL="342900" indent="-342900">
              <a:buAutoNum type="arabicPeriod"/>
            </a:pPr>
            <a:r>
              <a:rPr lang="ru-RU" dirty="0" smtClean="0"/>
              <a:t>Моя семья</a:t>
            </a:r>
          </a:p>
          <a:p>
            <a:pPr marL="342900" indent="-342900">
              <a:buAutoNum type="arabicPeriod"/>
            </a:pPr>
            <a:r>
              <a:rPr lang="ru-RU" dirty="0" smtClean="0"/>
              <a:t>Родное село</a:t>
            </a:r>
          </a:p>
          <a:p>
            <a:pPr marL="342900" indent="-342900">
              <a:buAutoNum type="arabicPeriod"/>
            </a:pPr>
            <a:r>
              <a:rPr lang="ru-RU" dirty="0" smtClean="0"/>
              <a:t>Зима. Изменения в природе.</a:t>
            </a:r>
          </a:p>
          <a:p>
            <a:pPr marL="342900" indent="-342900">
              <a:buAutoNum type="arabicPeriod"/>
            </a:pPr>
            <a:r>
              <a:rPr lang="ru-RU" dirty="0" smtClean="0"/>
              <a:t>Человек в рукотворном мире.</a:t>
            </a:r>
          </a:p>
          <a:p>
            <a:pPr marL="342900" indent="-342900">
              <a:buAutoNum type="arabicPeriod"/>
            </a:pPr>
            <a:r>
              <a:rPr lang="ru-RU" dirty="0" smtClean="0"/>
              <a:t>Традиционные жилища коренных жителей Севера.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Профессии</a:t>
            </a:r>
          </a:p>
          <a:p>
            <a:pPr marL="342900" indent="-342900">
              <a:buAutoNum type="arabicPeriod"/>
            </a:pPr>
            <a:r>
              <a:rPr lang="ru-RU" dirty="0" smtClean="0"/>
              <a:t>Я и мой папа.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Мамин праздник.</a:t>
            </a:r>
          </a:p>
          <a:p>
            <a:pPr marL="342900" indent="-342900">
              <a:buAutoNum type="arabicPeriod"/>
            </a:pPr>
            <a:r>
              <a:rPr lang="ru-RU" dirty="0" smtClean="0"/>
              <a:t>Исследователи</a:t>
            </a:r>
          </a:p>
          <a:p>
            <a:pPr marL="342900" indent="-342900">
              <a:buAutoNum type="arabicPeriod"/>
            </a:pPr>
            <a:r>
              <a:rPr lang="ru-RU" dirty="0" smtClean="0"/>
              <a:t>Я и мое здоровье</a:t>
            </a:r>
          </a:p>
          <a:p>
            <a:pPr marL="342900" indent="-342900">
              <a:buAutoNum type="arabicPeriod"/>
            </a:pPr>
            <a:r>
              <a:rPr lang="ru-RU" dirty="0" smtClean="0"/>
              <a:t>Весна. Изменения в природе.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Символика</a:t>
            </a:r>
          </a:p>
          <a:p>
            <a:pPr marL="342900" indent="-342900">
              <a:buAutoNum type="arabicPeriod"/>
            </a:pPr>
            <a:r>
              <a:rPr lang="ru-RU" dirty="0" smtClean="0"/>
              <a:t>В мире сказок.</a:t>
            </a:r>
          </a:p>
          <a:p>
            <a:pPr marL="342900" indent="-342900">
              <a:buAutoNum type="arabicPeriod"/>
            </a:pPr>
            <a:r>
              <a:rPr lang="ru-RU" dirty="0" smtClean="0"/>
              <a:t>О дружбе, о друзьях.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2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рубая трава - Стоковое векторное изображение Tawng #6518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75834"/>
            <a:ext cx="4139952" cy="258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грубая трава - Стоковое векторное изображение Tawng #6518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4248009"/>
            <a:ext cx="5002265" cy="258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" y="0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77" y="-1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ethno-ornament.ru/wp-content/uploads/wppa/thumbs/175.jpg?ver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52" y="0"/>
            <a:ext cx="628925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ethno-ornament.ru/wp-content/uploads/wppa/thumbs/175.jpg?ver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28" y="-2"/>
            <a:ext cx="628925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ethno-ornament.ru/wp-content/uploads/wppa/thumbs/175.jpg?ver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64" y="14745"/>
            <a:ext cx="628925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ethno-ornament.ru/wp-content/uploads/wppa/thumbs/175.jpg?ver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88" y="0"/>
            <a:ext cx="628925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17" y="-1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gigabaza.ru/images/27/52215/44d444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53" y="-1"/>
            <a:ext cx="1432311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gigabaza.ru/images/27/52215/44d4447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0" r="36560"/>
          <a:stretch/>
        </p:blipFill>
        <p:spPr bwMode="auto">
          <a:xfrm>
            <a:off x="8245089" y="-2919"/>
            <a:ext cx="385013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gigabaza.ru/images/27/52215/44d4447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0" r="36560"/>
          <a:stretch/>
        </p:blipFill>
        <p:spPr bwMode="auto">
          <a:xfrm>
            <a:off x="8644133" y="-2919"/>
            <a:ext cx="498085" cy="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907704" y="2996952"/>
            <a:ext cx="5472608" cy="8757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внимание:</a:t>
            </a:r>
            <a:endParaRPr lang="ru-RU" sz="32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Picture 2" descr="http://ethno-ornament.ru/wp-content/uploads/wppa/thumbs/175.jpg?ver=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" y="735742"/>
            <a:ext cx="2448272" cy="2031434"/>
          </a:xfrm>
          <a:prstGeom prst="ellipse">
            <a:avLst/>
          </a:prstGeom>
          <a:noFill/>
          <a:scene3d>
            <a:camera prst="orthographicFront">
              <a:rot lat="0" lon="600000" rev="1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49" y="810327"/>
            <a:ext cx="2292953" cy="1931261"/>
          </a:xfrm>
          <a:prstGeom prst="ellipse">
            <a:avLst/>
          </a:prstGeom>
          <a:scene3d>
            <a:camera prst="orthographicFront">
              <a:rot lat="0" lon="0" rev="197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703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1261</TotalTime>
  <Words>258</Words>
  <Application>Microsoft Office PowerPoint</Application>
  <PresentationFormat>Экран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79582</cp:lastModifiedBy>
  <cp:revision>194</cp:revision>
  <dcterms:created xsi:type="dcterms:W3CDTF">2015-05-16T18:09:05Z</dcterms:created>
  <dcterms:modified xsi:type="dcterms:W3CDTF">2019-02-25T15:20:12Z</dcterms:modified>
  <cp:contentStatus/>
</cp:coreProperties>
</file>